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73" r:id="rId2"/>
    <p:sldId id="328" r:id="rId3"/>
    <p:sldId id="331" r:id="rId4"/>
    <p:sldId id="332" r:id="rId5"/>
    <p:sldId id="329" r:id="rId6"/>
    <p:sldId id="330" r:id="rId7"/>
    <p:sldId id="333" r:id="rId8"/>
    <p:sldId id="334" r:id="rId9"/>
    <p:sldId id="335" r:id="rId10"/>
    <p:sldId id="336" r:id="rId11"/>
    <p:sldId id="337" r:id="rId12"/>
    <p:sldId id="298" r:id="rId13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1B4792"/>
    <a:srgbClr val="1B4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428" y="9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870E-92A6-4332-B6F9-E5623E7858C8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24F85-5494-4C97-9FB6-E598AEEA1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65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CF77E-EACA-46E6-B460-4C07ADC8D328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6007-CC45-40D9-B1CA-9637E3EF1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2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CAF51E-F1B1-43A5-A16B-11FDE87028D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0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858007" y="3360383"/>
            <a:ext cx="4600850" cy="1282266"/>
          </a:xfrm>
        </p:spPr>
        <p:txBody>
          <a:bodyPr anchor="t">
            <a:normAutofit/>
          </a:bodyPr>
          <a:lstStyle/>
          <a:p>
            <a:pPr algn="l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8007" y="4877807"/>
            <a:ext cx="4600850" cy="1825171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2AD6ED8-1B4E-414E-B6FA-30CC15595712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21" y="4674611"/>
            <a:ext cx="2373230" cy="12031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2" t="32682"/>
          <a:stretch/>
        </p:blipFill>
        <p:spPr>
          <a:xfrm>
            <a:off x="-19051" y="0"/>
            <a:ext cx="6477907" cy="27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3BCB5D1-88EC-4B92-95DA-9647939B19B8}" type="datetime1">
              <a:rPr lang="ru-RU" smtClean="0"/>
              <a:pPr/>
              <a:t>20.09.2022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07" y="312126"/>
            <a:ext cx="1306902" cy="6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 b="29728"/>
          <a:stretch/>
        </p:blipFill>
        <p:spPr>
          <a:xfrm>
            <a:off x="-83126" y="-75841"/>
            <a:ext cx="10751126" cy="761964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852415" y="754929"/>
            <a:ext cx="8986982" cy="604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66342" y="2614014"/>
            <a:ext cx="6415088" cy="895804"/>
          </a:xfrm>
        </p:spPr>
        <p:txBody>
          <a:bodyPr anchor="t">
            <a:normAutofit/>
          </a:bodyPr>
          <a:lstStyle>
            <a:lvl1pPr algn="ctr"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2166343" y="3700399"/>
            <a:ext cx="6415088" cy="876447"/>
          </a:xfrm>
        </p:spPr>
        <p:txBody>
          <a:bodyPr anchor="t">
            <a:normAutofit/>
          </a:bodyPr>
          <a:lstStyle>
            <a:lvl1pPr marL="0" indent="0" algn="ctr" rtl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2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solidFill>
          <a:srgbClr val="1B47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5062" y="1086872"/>
            <a:ext cx="6415088" cy="895804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735062" y="2173257"/>
            <a:ext cx="6415088" cy="876447"/>
          </a:xfrm>
        </p:spPr>
        <p:txBody>
          <a:bodyPr anchor="t">
            <a:norm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b="73068"/>
          <a:stretch/>
        </p:blipFill>
        <p:spPr>
          <a:xfrm>
            <a:off x="-254001" y="6358759"/>
            <a:ext cx="11422285" cy="119774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735062" y="3501589"/>
            <a:ext cx="4544021" cy="30931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03971" indent="0">
              <a:buNone/>
              <a:defRPr sz="1400">
                <a:solidFill>
                  <a:schemeClr val="bg1"/>
                </a:solidFill>
              </a:defRPr>
            </a:lvl2pPr>
            <a:lvl3pPr marL="1007943" indent="0">
              <a:buNone/>
              <a:defRPr sz="1400">
                <a:solidFill>
                  <a:schemeClr val="bg1"/>
                </a:solidFill>
              </a:defRPr>
            </a:lvl3pPr>
            <a:lvl4pPr marL="1511914" indent="0">
              <a:buNone/>
              <a:defRPr sz="1400">
                <a:solidFill>
                  <a:schemeClr val="bg1"/>
                </a:solidFill>
              </a:defRPr>
            </a:lvl4pPr>
            <a:lvl5pPr marL="2015886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3501589"/>
            <a:ext cx="4544021" cy="30931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03971" indent="0">
              <a:buNone/>
              <a:defRPr sz="1400">
                <a:solidFill>
                  <a:schemeClr val="bg1"/>
                </a:solidFill>
              </a:defRPr>
            </a:lvl2pPr>
            <a:lvl3pPr marL="1007943" indent="0">
              <a:buNone/>
              <a:defRPr sz="1400">
                <a:solidFill>
                  <a:schemeClr val="bg1"/>
                </a:solidFill>
              </a:defRPr>
            </a:lvl3pPr>
            <a:lvl4pPr marL="1511914" indent="0">
              <a:buNone/>
              <a:defRPr sz="1400">
                <a:solidFill>
                  <a:schemeClr val="bg1"/>
                </a:solidFill>
              </a:defRPr>
            </a:lvl4pPr>
            <a:lvl5pPr marL="2015886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70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аблица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sldNum" sz="quarter" idx="2"/>
          </p:nvPr>
        </p:nvSpPr>
        <p:spPr>
          <a:xfrm>
            <a:off x="10328599" y="7232828"/>
            <a:ext cx="322504" cy="293673"/>
          </a:xfrm>
          <a:prstGeom prst="rect">
            <a:avLst/>
          </a:prstGeom>
        </p:spPr>
        <p:txBody>
          <a:bodyPr lIns="46799" tIns="46799" rIns="46799" bIns="46799"/>
          <a:lstStyle>
            <a:lvl1pPr algn="r" defTabSz="493456">
              <a:buFont typeface="Wingdings"/>
              <a:tabLst>
                <a:tab pos="493456" algn="l"/>
                <a:tab pos="986912" algn="l"/>
                <a:tab pos="1480368" algn="l"/>
                <a:tab pos="1973824" algn="l"/>
                <a:tab pos="2467280" algn="l"/>
                <a:tab pos="2960736" algn="l"/>
                <a:tab pos="3454192" algn="l"/>
                <a:tab pos="3947648" algn="l"/>
                <a:tab pos="4441104" algn="l"/>
                <a:tab pos="4934560" algn="l"/>
                <a:tab pos="5428016" algn="l"/>
                <a:tab pos="5921472" algn="l"/>
                <a:tab pos="6414927" algn="l"/>
                <a:tab pos="6908383" algn="l"/>
                <a:tab pos="7401839" algn="l"/>
                <a:tab pos="7895295" algn="l"/>
                <a:tab pos="8388751" algn="l"/>
                <a:tab pos="8882207" algn="l"/>
                <a:tab pos="9375663" algn="l"/>
                <a:tab pos="9869119" algn="l"/>
              </a:tabLst>
              <a:defRPr sz="1295" b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59" y="320576"/>
            <a:ext cx="1882699" cy="9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82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247" y="2377775"/>
            <a:ext cx="7472337" cy="2862286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937891" y="2781030"/>
            <a:ext cx="9678211" cy="3251624"/>
          </a:xfrm>
          <a:prstGeom prst="rect">
            <a:avLst/>
          </a:prstGeom>
          <a:solidFill>
            <a:srgbClr val="1B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476842" y="3175388"/>
            <a:ext cx="4600850" cy="109181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842" y="4474876"/>
            <a:ext cx="5466430" cy="95060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971BA7-FB1A-41D1-BFC7-DF1D72A1D8CB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34" y="675024"/>
            <a:ext cx="3224305" cy="16346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-631" r="20894" b="-3845"/>
          <a:stretch/>
        </p:blipFill>
        <p:spPr>
          <a:xfrm rot="5400000">
            <a:off x="7632698" y="2794005"/>
            <a:ext cx="3263903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4" y="2781030"/>
            <a:ext cx="7372826" cy="49132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247" y="2377775"/>
            <a:ext cx="7472337" cy="2862286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937891" y="2781030"/>
            <a:ext cx="9678211" cy="3251624"/>
          </a:xfrm>
          <a:prstGeom prst="rect">
            <a:avLst/>
          </a:prstGeom>
          <a:solidFill>
            <a:srgbClr val="1B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476842" y="3175388"/>
            <a:ext cx="4600850" cy="109181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842" y="4474876"/>
            <a:ext cx="5466430" cy="95060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925769B-2C7C-4BA6-9DC3-EFAEA4A67778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34" y="675024"/>
            <a:ext cx="3224305" cy="16346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-631" r="20894" b="-3845"/>
          <a:stretch/>
        </p:blipFill>
        <p:spPr>
          <a:xfrm rot="5400000">
            <a:off x="7632698" y="2794005"/>
            <a:ext cx="3263903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2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" y="2768603"/>
            <a:ext cx="7296626" cy="483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247" y="2377775"/>
            <a:ext cx="7472337" cy="2862286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937891" y="2781030"/>
            <a:ext cx="9678211" cy="3251624"/>
          </a:xfrm>
          <a:prstGeom prst="rect">
            <a:avLst/>
          </a:prstGeom>
          <a:solidFill>
            <a:srgbClr val="1B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476842" y="3175388"/>
            <a:ext cx="4600850" cy="109181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842" y="4474876"/>
            <a:ext cx="5466430" cy="95060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5EF5A44-0E15-4754-9D34-22205E7A2708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34" y="675024"/>
            <a:ext cx="3224305" cy="16346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-631" r="20894" b="-3845"/>
          <a:stretch/>
        </p:blipFill>
        <p:spPr>
          <a:xfrm rot="5400000">
            <a:off x="7632698" y="2794005"/>
            <a:ext cx="3263903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16204" r="-4553" b="22039"/>
          <a:stretch/>
        </p:blipFill>
        <p:spPr>
          <a:xfrm>
            <a:off x="-14050" y="2788327"/>
            <a:ext cx="7837250" cy="48189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247" y="2377775"/>
            <a:ext cx="7472337" cy="2862286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937891" y="2781030"/>
            <a:ext cx="9678211" cy="3251624"/>
          </a:xfrm>
          <a:prstGeom prst="rect">
            <a:avLst/>
          </a:prstGeom>
          <a:solidFill>
            <a:srgbClr val="1B4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476842" y="3175388"/>
            <a:ext cx="4600850" cy="109181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в несколько строк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842" y="4474876"/>
            <a:ext cx="5466430" cy="95060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Подстрочник. Может быть не более трех предложений. Кратко опишите суть излагаемого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04DF4DA-B129-449E-977A-0B6E99B98AC6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34" y="675024"/>
            <a:ext cx="3224305" cy="16346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-631" r="20894" b="-3845"/>
          <a:stretch/>
        </p:blipFill>
        <p:spPr>
          <a:xfrm rot="5400000">
            <a:off x="7632698" y="2794005"/>
            <a:ext cx="3263903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0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3" y="3916218"/>
            <a:ext cx="6415088" cy="2892740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503971" indent="0">
              <a:buFont typeface="Arial" panose="020B0604020202020204" pitchFamily="34" charset="0"/>
              <a:buNone/>
              <a:defRPr sz="1400"/>
            </a:lvl2pPr>
            <a:lvl3pPr marL="1007943" indent="0">
              <a:buFont typeface="Arial" panose="020B0604020202020204" pitchFamily="34" charset="0"/>
              <a:buNone/>
              <a:defRPr sz="1400"/>
            </a:lvl3pPr>
            <a:lvl4pPr marL="1511914" indent="0">
              <a:buFont typeface="Arial" panose="020B0604020202020204" pitchFamily="34" charset="0"/>
              <a:buNone/>
              <a:defRPr sz="1400"/>
            </a:lvl4pPr>
            <a:lvl5pPr marL="2015886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735062" y="1337145"/>
            <a:ext cx="6415088" cy="876447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56DA3D2-2590-4AE5-87A2-276F1492FF10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29824"/>
          <a:stretch/>
        </p:blipFill>
        <p:spPr>
          <a:xfrm>
            <a:off x="7551093" y="5095875"/>
            <a:ext cx="3155007" cy="171308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5063" y="683657"/>
            <a:ext cx="6415088" cy="641225"/>
          </a:xfrm>
        </p:spPr>
        <p:txBody>
          <a:bodyPr anchor="t"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18" y="352376"/>
            <a:ext cx="1306902" cy="6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5063" y="3284230"/>
            <a:ext cx="6415088" cy="641225"/>
          </a:xfrm>
        </p:spPr>
        <p:txBody>
          <a:bodyPr anchor="t"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735061" y="4046535"/>
            <a:ext cx="9221689" cy="876447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5062" y="5044062"/>
            <a:ext cx="9221687" cy="17648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503971" indent="0">
              <a:buFontTx/>
              <a:buNone/>
              <a:defRPr sz="1400"/>
            </a:lvl2pPr>
            <a:lvl3pPr marL="1007943" indent="0">
              <a:buFontTx/>
              <a:buNone/>
              <a:defRPr sz="1400"/>
            </a:lvl3pPr>
            <a:lvl4pPr marL="1511914" indent="0">
              <a:buFontTx/>
              <a:buNone/>
              <a:defRPr sz="1400"/>
            </a:lvl4pPr>
            <a:lvl5pPr marL="2015886" indent="0">
              <a:buFontTx/>
              <a:buNone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643C80E-7A0A-4891-89DA-E969A7207AED}" type="datetime1">
              <a:rPr lang="ru-RU" smtClean="0"/>
              <a:pPr/>
              <a:t>20.09.2022</a:t>
            </a:fld>
            <a:endParaRPr lang="ru-RU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r="70660"/>
          <a:stretch/>
        </p:blipFill>
        <p:spPr>
          <a:xfrm rot="16200000">
            <a:off x="956619" y="-299394"/>
            <a:ext cx="2822502" cy="34212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52" y="338066"/>
            <a:ext cx="1306902" cy="6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3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974108"/>
            <a:ext cx="4544021" cy="38348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03971" indent="0">
              <a:buNone/>
              <a:defRPr sz="1400"/>
            </a:lvl2pPr>
            <a:lvl3pPr marL="1007943" indent="0">
              <a:buNone/>
              <a:defRPr sz="1400"/>
            </a:lvl3pPr>
            <a:lvl4pPr marL="1511914" indent="0">
              <a:buNone/>
              <a:defRPr sz="1400"/>
            </a:lvl4pPr>
            <a:lvl5pPr marL="2015886" indent="0">
              <a:buNone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974108"/>
            <a:ext cx="4544021" cy="38348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03971" indent="0">
              <a:buNone/>
              <a:defRPr sz="1400"/>
            </a:lvl2pPr>
            <a:lvl3pPr marL="1007943" indent="0">
              <a:buNone/>
              <a:defRPr sz="1400"/>
            </a:lvl3pPr>
            <a:lvl4pPr marL="1511914" indent="0">
              <a:buNone/>
              <a:defRPr sz="1400"/>
            </a:lvl4pPr>
            <a:lvl5pPr marL="2015886" indent="0">
              <a:buNone/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735062" y="1404659"/>
            <a:ext cx="6415088" cy="673523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11743A-263F-4BFC-8B79-122ABB5DACCA}" type="datetime1">
              <a:rPr lang="ru-RU" smtClean="0"/>
              <a:pPr/>
              <a:t>20.09.2022</a:t>
            </a:fld>
            <a:endParaRPr lang="ru-RU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t="-1" r="6867" b="74443"/>
          <a:stretch/>
        </p:blipFill>
        <p:spPr>
          <a:xfrm>
            <a:off x="-9525" y="6367832"/>
            <a:ext cx="10706100" cy="119501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35063" y="683657"/>
            <a:ext cx="6415088" cy="641225"/>
          </a:xfrm>
        </p:spPr>
        <p:txBody>
          <a:bodyPr anchor="t"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48" y="341708"/>
            <a:ext cx="1306902" cy="6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1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735062" y="3501589"/>
            <a:ext cx="4544021" cy="3093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03971" indent="0">
              <a:buNone/>
              <a:defRPr sz="1400"/>
            </a:lvl2pPr>
            <a:lvl3pPr marL="1007943" indent="0">
              <a:buNone/>
              <a:defRPr sz="1400"/>
            </a:lvl3pPr>
            <a:lvl4pPr marL="1511914" indent="0">
              <a:buNone/>
              <a:defRPr sz="1400"/>
            </a:lvl4pPr>
            <a:lvl5pPr marL="2015886" indent="0">
              <a:buNone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3501589"/>
            <a:ext cx="4544021" cy="309317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03971" indent="0">
              <a:buNone/>
              <a:defRPr sz="1400"/>
            </a:lvl2pPr>
            <a:lvl3pPr marL="1007943" indent="0">
              <a:buNone/>
              <a:defRPr sz="1400"/>
            </a:lvl3pPr>
            <a:lvl4pPr marL="1511914" indent="0">
              <a:buNone/>
              <a:defRPr sz="1400"/>
            </a:lvl4pPr>
            <a:lvl5pPr marL="2015886" indent="0">
              <a:buNone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5062" y="379610"/>
            <a:ext cx="6415088" cy="641225"/>
          </a:xfrm>
        </p:spPr>
        <p:txBody>
          <a:bodyPr anchor="t"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735062" y="2305708"/>
            <a:ext cx="9221689" cy="876447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Вводная часть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46928BB-1723-4FE3-B8E2-A2CC12FFA72A}" type="datetime1">
              <a:rPr lang="ru-RU" smtClean="0"/>
              <a:pPr/>
              <a:t>20.09.2022</a:t>
            </a:fld>
            <a:endParaRPr lang="ru-RU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4" r="1" b="74442"/>
          <a:stretch/>
        </p:blipFill>
        <p:spPr>
          <a:xfrm>
            <a:off x="-19736" y="6364657"/>
            <a:ext cx="8003677" cy="1195018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 userDrawn="1"/>
        </p:nvCxnSpPr>
        <p:spPr>
          <a:xfrm>
            <a:off x="735062" y="2152073"/>
            <a:ext cx="9221689" cy="0"/>
          </a:xfrm>
          <a:prstGeom prst="line">
            <a:avLst/>
          </a:prstGeom>
          <a:ln>
            <a:solidFill>
              <a:srgbClr val="1B47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>
            <a:off x="735062" y="3274291"/>
            <a:ext cx="9221689" cy="0"/>
          </a:xfrm>
          <a:prstGeom prst="line">
            <a:avLst/>
          </a:prstGeom>
          <a:ln>
            <a:solidFill>
              <a:srgbClr val="1B47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38" y="341708"/>
            <a:ext cx="1306902" cy="6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3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7331558-1B30-4BB6-B945-D382FA2D266F}" type="datetime1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DCAAB3D-FD44-420B-BA1F-FBC3099B13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6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82" r:id="rId3"/>
    <p:sldLayoutId id="2147483689" r:id="rId4"/>
    <p:sldLayoutId id="2147483687" r:id="rId5"/>
    <p:sldLayoutId id="2147483674" r:id="rId6"/>
    <p:sldLayoutId id="2147483675" r:id="rId7"/>
    <p:sldLayoutId id="2147483676" r:id="rId8"/>
    <p:sldLayoutId id="2147483677" r:id="rId9"/>
    <p:sldLayoutId id="2147483679" r:id="rId10"/>
    <p:sldLayoutId id="2147483683" r:id="rId11"/>
    <p:sldLayoutId id="2147483684" r:id="rId12"/>
    <p:sldLayoutId id="2147483686" r:id="rId13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1102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03971" indent="0" algn="l" defTabSz="1007943" rtl="0" eaLnBrk="1" latinLnBrk="0" hangingPunct="1">
        <a:lnSpc>
          <a:spcPct val="110000"/>
        </a:lnSpc>
        <a:spcBef>
          <a:spcPts val="551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007943" indent="0" algn="l" defTabSz="1007943" rtl="0" eaLnBrk="1" latinLnBrk="0" hangingPunct="1">
        <a:lnSpc>
          <a:spcPct val="110000"/>
        </a:lnSpc>
        <a:spcBef>
          <a:spcPts val="551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11914" indent="0" algn="l" defTabSz="1007943" rtl="0" eaLnBrk="1" latinLnBrk="0" hangingPunct="1">
        <a:lnSpc>
          <a:spcPct val="110000"/>
        </a:lnSpc>
        <a:spcBef>
          <a:spcPts val="551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15886" indent="0" algn="l" defTabSz="1007943" rtl="0" eaLnBrk="1" latinLnBrk="0" hangingPunct="1">
        <a:lnSpc>
          <a:spcPct val="110000"/>
        </a:lnSpc>
        <a:spcBef>
          <a:spcPts val="551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38691" y="2990486"/>
            <a:ext cx="5990884" cy="10918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Лучшие практики </a:t>
            </a:r>
            <a:br>
              <a:rPr lang="ru-RU" dirty="0" smtClean="0"/>
            </a:br>
            <a:r>
              <a:rPr lang="ru-RU" dirty="0" smtClean="0"/>
              <a:t>АО «ПКС-Тепловые сети»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38691" y="4861997"/>
            <a:ext cx="5658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Заседание координационного совета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охране труда при Правительстве РК</a:t>
            </a:r>
          </a:p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Ксенофонтова Н. 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" y="6096508"/>
            <a:ext cx="4572396" cy="1463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49" y="329610"/>
            <a:ext cx="5372101" cy="70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6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" y="6098179"/>
            <a:ext cx="4572000" cy="1461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7" y="478804"/>
            <a:ext cx="5695948" cy="6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8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4"/>
          <p:cNvSpPr txBox="1">
            <a:spLocks/>
          </p:cNvSpPr>
          <p:nvPr/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AAB3D-FD44-420B-BA1F-FBC3099B132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3985"/>
            <a:ext cx="2627604" cy="52856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5629" y="2271495"/>
            <a:ext cx="8406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за внимание!</a:t>
            </a:r>
            <a:endParaRPr lang="ru-RU" sz="5400" cap="none" spc="0" dirty="0">
              <a:ln w="0"/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567" y="4289019"/>
            <a:ext cx="725487" cy="72548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98483" y="4384182"/>
            <a:ext cx="31710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 вопросы</a:t>
            </a:r>
            <a:endParaRPr lang="ru-RU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37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2909" y="1389748"/>
            <a:ext cx="7851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тренировок в учебной тепловой камере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357" y="0"/>
            <a:ext cx="2046915" cy="5321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58" y="1913569"/>
            <a:ext cx="7985236" cy="53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64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5450" y="1475473"/>
            <a:ext cx="7639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тренировок в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учебной тепловой камере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279" y="0"/>
            <a:ext cx="2072820" cy="5389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41" y="2077637"/>
            <a:ext cx="7800409" cy="51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5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5951" y="1313548"/>
            <a:ext cx="8201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тренировок в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учебной тепловой камере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232" y="0"/>
            <a:ext cx="2072820" cy="5389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88" y="1799359"/>
            <a:ext cx="8156687" cy="54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85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5925" y="1513573"/>
            <a:ext cx="7496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Контрольная карта оценки рисков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301" y="1913683"/>
            <a:ext cx="9734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рисками – ключевая задача в обеспечении безопасности.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2" y="2811184"/>
            <a:ext cx="7086600" cy="4568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846" y="2532971"/>
            <a:ext cx="2072820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96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55" y="1153139"/>
            <a:ext cx="9308656" cy="6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20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0" y="1121410"/>
            <a:ext cx="5032479" cy="5930443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5610221" y="3081586"/>
            <a:ext cx="4718375" cy="629239"/>
          </a:xfrm>
          <a:prstGeom prst="wedgeRectCallout">
            <a:avLst>
              <a:gd name="adj1" fmla="val -58495"/>
              <a:gd name="adj2" fmla="val -6250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зимний период времени своевременная очистка территории и обработка противоскользящими веществами (песок). 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610224" y="3710826"/>
            <a:ext cx="4718375" cy="504825"/>
          </a:xfrm>
          <a:prstGeom prst="wedgeRectCallout">
            <a:avLst>
              <a:gd name="adj1" fmla="val -58495"/>
              <a:gd name="adj2" fmla="val -6250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Обозначение мест перепада высот сигнальной лентой. Соблюдение личной осторожности при перемещении.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610226" y="4209478"/>
            <a:ext cx="4718372" cy="691973"/>
          </a:xfrm>
          <a:prstGeom prst="wedgeRectCallout">
            <a:avLst>
              <a:gd name="adj1" fmla="val -58495"/>
              <a:gd name="adj2" fmla="val -6250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Соблюдение требований инструкции по охране труда при работе с ручными инструментами. Проявление личной осторожности при проведении работ.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610223" y="4893319"/>
            <a:ext cx="4718375" cy="493622"/>
          </a:xfrm>
          <a:prstGeom prst="wedgeRectCallout">
            <a:avLst>
              <a:gd name="adj1" fmla="val -59005"/>
              <a:gd name="adj2" fmla="val -40178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газоанализаторов.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Соблюдение требований инструкции по охране труда при обслуживании оборудования.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610222" y="5381058"/>
            <a:ext cx="4718375" cy="683551"/>
          </a:xfrm>
          <a:prstGeom prst="wedgeRectCallout">
            <a:avLst>
              <a:gd name="adj1" fmla="val -59005"/>
              <a:gd name="adj2" fmla="val -40178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Соблюдение требований инструкций по охране труда. Соблюдение личной осторожности при работе с оборудованием, находящемся под напряжением.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610221" y="6064610"/>
            <a:ext cx="4718376" cy="591956"/>
          </a:xfrm>
          <a:prstGeom prst="wedgeRectCallout">
            <a:avLst>
              <a:gd name="adj1" fmla="val -59005"/>
              <a:gd name="adj2" fmla="val -40178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Соблюдение требований безопасности при эксплуатации электроприборов.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Осмотр рабочего места перед началом работы.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610221" y="6656565"/>
            <a:ext cx="4718376" cy="298628"/>
          </a:xfrm>
          <a:prstGeom prst="wedgeRectCallout">
            <a:avLst>
              <a:gd name="adj1" fmla="val -59005"/>
              <a:gd name="adj2" fmla="val -40178"/>
            </a:avLst>
          </a:prstGeom>
          <a:solidFill>
            <a:srgbClr val="BAD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спецодежды, средств индивидуальной защиты.</a:t>
            </a:r>
            <a:endParaRPr lang="ru-RU" sz="1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774" y="1592126"/>
            <a:ext cx="4745822" cy="9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95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15" y="1166519"/>
            <a:ext cx="8143385" cy="621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4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78" y="1229940"/>
            <a:ext cx="8867829" cy="58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54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153</Words>
  <Application>Microsoft Office PowerPoint</Application>
  <PresentationFormat>Произвольный</PresentationFormat>
  <Paragraphs>32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Wingdings</vt:lpstr>
      <vt:lpstr>Тема Office</vt:lpstr>
      <vt:lpstr>Лучшие практики  АО «ПКС-Тепловые сети»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в несколько строк</dc:title>
  <dc:creator>Волобуев Игорь Андреевич</dc:creator>
  <cp:lastModifiedBy>PCS\e.chizhova (WST-SVE-055)</cp:lastModifiedBy>
  <cp:revision>82</cp:revision>
  <dcterms:created xsi:type="dcterms:W3CDTF">2016-10-21T10:54:33Z</dcterms:created>
  <dcterms:modified xsi:type="dcterms:W3CDTF">2022-09-20T13:29:58Z</dcterms:modified>
</cp:coreProperties>
</file>